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ce Askey" initials="BA" lastIdx="1" clrIdx="0">
    <p:extLst>
      <p:ext uri="{19B8F6BF-5375-455C-9EA6-DF929625EA0E}">
        <p15:presenceInfo xmlns:p15="http://schemas.microsoft.com/office/powerpoint/2012/main" userId="Bryce Aske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9C54-EE20-4CE8-A09F-3026AEA9D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80F4C3-4956-42EC-851F-F11577EA3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2ED8B-0104-40C6-9476-015FAEC6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786C0-03B0-49AD-8B33-D1E63D2C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9A11-59DD-47A0-8B18-6BFC97C8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5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ABDF-1B4E-4DBF-BDBD-368CA5DC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CEBC7-F269-40D4-A517-E6CA57299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78026-860B-4EC4-A5F3-46C860C3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1E61D-5889-4D7F-AA68-20DFBC385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2C39-28EC-4B38-B351-D009D310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1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178BC1-A68D-4A46-B375-DF7FD0B10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6884B-88BB-4926-9B0B-301389F93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F00FC-BB66-4D02-A817-F85B4F2A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F370D-AC95-4C1D-9ABE-D900BC6A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0E0A6-7B83-4DB4-A915-997AC865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CD8A-A2DD-4572-A9E1-DE915496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B04C-0CB0-48AD-9795-3D67641EA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407CE-0169-4089-8FE1-7770B2FAE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568CB-C53E-4A4C-8059-950FDC51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841A-0893-4A13-8EB9-560808A04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82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287E-B4C7-48BD-8A25-A532CE83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14E41-E629-45DC-9277-68555975C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E8938-8B37-414C-882C-84959257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928C6-4413-422A-8702-B8DB96E4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AF4B-AFE4-4DB7-91F3-82283BFC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4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6804-927A-48BE-8B98-C4024A3A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27384-B968-4337-901B-698067AE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0A74F-FDF9-439D-AC84-447C738EA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ADB74-20CE-4E1F-BF80-DE11B2D8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EA853-8239-4739-BEEC-C204AE86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F318D-9BF7-491F-BE8C-22A3E214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2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2E1B-F454-4713-9BEF-7FCC7EEDC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72F42-BA37-44A0-AB96-1E849EF5E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B42C7-4EB0-445C-B18A-34CC95411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46FA3-32EB-447C-9EA2-D7E33C36E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CD6EA-7A5F-4993-87C9-B68417903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7DE16-4BC8-4699-B5DE-48DED5AC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05F776-B378-4867-8DFA-627F83DC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6E35FD-92F8-4A1F-BED3-0DE006B9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6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BB3EB-CAB2-42E6-9537-430EFEAC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C63BE-7090-4BC7-A0FC-1F1854F9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0DD47-E501-4309-813D-27A4FBDB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9D20C-F047-464B-921C-3CEC2D74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3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038170-1E32-486E-A4B2-B866FC4D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5685EC-1A12-4EE1-BD5B-C5919A7C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2CD1D-B965-46D7-A93B-51852281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25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68C5-D88C-4477-BD68-02F310E8B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820E2-6A90-425E-8806-26F660EE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4E189-D6BE-4B27-ADBF-E0216B4A8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68D80-AF15-4243-B770-81DFAC6B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F0EDE-62E5-47F8-803E-856B921D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96797-745D-4FCF-A7B3-9ACF68D6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2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5E57-EFD8-4C8A-B810-D83760DF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954CD-4894-4BED-97BD-F29FCE51A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FD78C-50C9-445B-AEB3-1B263811C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4242-2CB7-468B-9707-4C3834D9F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7FE7B-8E63-4EE6-8AFD-E76FD103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D1509-2185-443D-A2EB-D31BE525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6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868AA-88EB-4EB4-B766-22622007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40131-8A1E-4ECE-BF11-645022E4C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D8CC2-C900-49F8-9AB1-CEA1ACC61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57EA6-A1C3-475E-8302-D4026EA9057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B2286-2EB2-442A-A424-791DDBE87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E5132-E1D3-41C4-8A25-E1656648E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1DB7D-FF78-40A1-9815-26941767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9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C971-F74F-4885-B2BE-CC4C761D7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810" y="1515395"/>
            <a:ext cx="7018422" cy="2387600"/>
          </a:xfrm>
        </p:spPr>
        <p:txBody>
          <a:bodyPr>
            <a:noAutofit/>
          </a:bodyPr>
          <a:lstStyle/>
          <a:p>
            <a:pPr algn="l"/>
            <a:r>
              <a:rPr lang="en-US" sz="4800" b="1"/>
              <a:t>USP Proposal </a:t>
            </a:r>
            <a:r>
              <a:rPr lang="en-US" sz="4800"/>
              <a:t>– Optimizing medicinal flavonoid accumulation in </a:t>
            </a:r>
            <a:r>
              <a:rPr lang="en-US" sz="4800" i="1"/>
              <a:t>Scutellaria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184816-5D68-41F4-823C-F8C70AFE3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1810" y="3995070"/>
            <a:ext cx="7018422" cy="1655762"/>
          </a:xfrm>
        </p:spPr>
        <p:txBody>
          <a:bodyPr/>
          <a:lstStyle/>
          <a:p>
            <a:pPr algn="l"/>
            <a:r>
              <a:rPr lang="en-US"/>
              <a:t>10/6/2020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384D3-281D-4A25-B7B8-D6FA13BB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8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88BA-7EB1-4252-8FEA-010797D3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UV-B signaling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EF6B-DB6B-4051-926F-CE1FDAA8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5.	Identify </a:t>
            </a:r>
            <a:r>
              <a:rPr lang="en-US" i="1"/>
              <a:t>RUP2 </a:t>
            </a:r>
            <a:r>
              <a:rPr lang="en-US"/>
              <a:t>homolog and generate knockout line – flavonoid 	accumulation should be significantly upregulated</a:t>
            </a:r>
            <a:endParaRPr lang="en-US" i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2A6DB-4CC0-4FA8-9692-6B41D48EE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858" y="2903621"/>
            <a:ext cx="5608869" cy="316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CE158-2973-4B9A-872F-5FF2FD4D01E1}"/>
              </a:ext>
            </a:extLst>
          </p:cNvPr>
          <p:cNvSpPr txBox="1"/>
          <p:nvPr/>
        </p:nvSpPr>
        <p:spPr>
          <a:xfrm>
            <a:off x="7114883" y="6233977"/>
            <a:ext cx="1555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Gruber et al., 2010</a:t>
            </a:r>
          </a:p>
        </p:txBody>
      </p:sp>
    </p:spTree>
    <p:extLst>
      <p:ext uri="{BB962C8B-B14F-4D97-AF65-F5344CB8AC3E}">
        <p14:creationId xmlns:p14="http://schemas.microsoft.com/office/powerpoint/2010/main" val="29186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48F0-7672-49E4-A440-2EFB2A161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99333-DAE5-4F42-B353-59934C6A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67926" cy="4351338"/>
          </a:xfrm>
        </p:spPr>
        <p:txBody>
          <a:bodyPr/>
          <a:lstStyle/>
          <a:p>
            <a:r>
              <a:rPr lang="en-US" i="1"/>
              <a:t>Scutellaria </a:t>
            </a:r>
            <a:r>
              <a:rPr lang="en-US"/>
              <a:t>genus contains multiple species used in traditional medicines</a:t>
            </a:r>
          </a:p>
          <a:p>
            <a:pPr lvl="1"/>
            <a:r>
              <a:rPr lang="en-US" i="1"/>
              <a:t>S. baicalensis</a:t>
            </a:r>
          </a:p>
          <a:p>
            <a:pPr lvl="1"/>
            <a:r>
              <a:rPr lang="en-US" i="1"/>
              <a:t>S. lateriflora</a:t>
            </a:r>
          </a:p>
          <a:p>
            <a:pPr lvl="1"/>
            <a:r>
              <a:rPr lang="en-US" i="1"/>
              <a:t>S. barbata</a:t>
            </a:r>
          </a:p>
          <a:p>
            <a:r>
              <a:rPr lang="en-US" i="1"/>
              <a:t>S. baicalensis </a:t>
            </a:r>
            <a:r>
              <a:rPr lang="en-US"/>
              <a:t>is most well studied – accumulates high concentrations of unique flavonoids in roots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870C4-6697-4BDE-A306-B59153188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21378" y="1376363"/>
            <a:ext cx="5486401" cy="4114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E07B6C-56DB-4175-9713-A45FEDF6159F}"/>
              </a:ext>
            </a:extLst>
          </p:cNvPr>
          <p:cNvSpPr txBox="1"/>
          <p:nvPr/>
        </p:nvSpPr>
        <p:spPr>
          <a:xfrm>
            <a:off x="10012491" y="5798105"/>
            <a:ext cx="141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S. baicalensis</a:t>
            </a:r>
          </a:p>
        </p:txBody>
      </p:sp>
    </p:spTree>
    <p:extLst>
      <p:ext uri="{BB962C8B-B14F-4D97-AF65-F5344CB8AC3E}">
        <p14:creationId xmlns:p14="http://schemas.microsoft.com/office/powerpoint/2010/main" val="379247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BB3E-A6F8-49C5-AB44-DEDDB5547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76F77-5E0B-45B7-A097-CE306ADA6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52937" cy="4351338"/>
          </a:xfrm>
        </p:spPr>
        <p:txBody>
          <a:bodyPr/>
          <a:lstStyle/>
          <a:p>
            <a:r>
              <a:rPr lang="en-US"/>
              <a:t>4’-deoxyflavones are mostly unique to </a:t>
            </a:r>
            <a:r>
              <a:rPr lang="en-US" i="1"/>
              <a:t>Scutellaria </a:t>
            </a:r>
            <a:r>
              <a:rPr lang="en-US"/>
              <a:t>genus and have various bioactive effects</a:t>
            </a:r>
          </a:p>
          <a:p>
            <a:r>
              <a:rPr lang="en-US"/>
              <a:t>Methods of 4’-deoxyflavone mass production are limited</a:t>
            </a:r>
          </a:p>
          <a:p>
            <a:pPr lvl="1"/>
            <a:r>
              <a:rPr lang="en-US"/>
              <a:t>Harvesting indigenous plant populations</a:t>
            </a:r>
          </a:p>
          <a:p>
            <a:pPr lvl="1"/>
            <a:r>
              <a:rPr lang="en-US"/>
              <a:t>Chemical synthesis</a:t>
            </a:r>
          </a:p>
          <a:p>
            <a:pPr lvl="1"/>
            <a:r>
              <a:rPr lang="en-US"/>
              <a:t>Biotechnology</a:t>
            </a:r>
          </a:p>
          <a:p>
            <a:r>
              <a:rPr lang="en-US"/>
              <a:t>Flavonoid profiles for many </a:t>
            </a:r>
            <a:r>
              <a:rPr lang="en-US" i="1"/>
              <a:t>Scutellaria </a:t>
            </a:r>
            <a:r>
              <a:rPr lang="en-US"/>
              <a:t>species are unknown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938A9-2E04-4600-94CD-02053B65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36851"/>
            <a:ext cx="3933400" cy="6584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B60C65-5B7B-480F-B9B5-51288341A24B}"/>
              </a:ext>
            </a:extLst>
          </p:cNvPr>
          <p:cNvSpPr txBox="1"/>
          <p:nvPr/>
        </p:nvSpPr>
        <p:spPr>
          <a:xfrm>
            <a:off x="10738675" y="6492875"/>
            <a:ext cx="1397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Zhao et al., 2019</a:t>
            </a:r>
          </a:p>
        </p:txBody>
      </p:sp>
    </p:spTree>
    <p:extLst>
      <p:ext uri="{BB962C8B-B14F-4D97-AF65-F5344CB8AC3E}">
        <p14:creationId xmlns:p14="http://schemas.microsoft.com/office/powerpoint/2010/main" val="270591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5E48-87DE-4885-8EE9-DE0065C8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28E4D-A9EE-4943-B409-74B5C662C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Determine alternative </a:t>
            </a:r>
            <a:r>
              <a:rPr lang="en-US" i="1"/>
              <a:t>Scutellaria </a:t>
            </a:r>
            <a:r>
              <a:rPr lang="en-US"/>
              <a:t>species for flavonoid mass production</a:t>
            </a:r>
          </a:p>
          <a:p>
            <a:pPr lvl="1"/>
            <a:r>
              <a:rPr lang="en-US" i="1"/>
              <a:t>S. leonardii</a:t>
            </a:r>
          </a:p>
          <a:p>
            <a:pPr lvl="1"/>
            <a:r>
              <a:rPr lang="en-US" i="1"/>
              <a:t>S. racemosa</a:t>
            </a:r>
          </a:p>
          <a:p>
            <a:pPr lvl="1"/>
            <a:r>
              <a:rPr lang="en-US" i="1"/>
              <a:t>S. suffretescens</a:t>
            </a:r>
          </a:p>
          <a:p>
            <a:pPr lvl="1"/>
            <a:r>
              <a:rPr lang="en-US" i="1"/>
              <a:t>S. wrightii</a:t>
            </a:r>
          </a:p>
          <a:p>
            <a:r>
              <a:rPr lang="en-US"/>
              <a:t>Determine optimal growing conditions needed to maximize flavonoid accumulation</a:t>
            </a:r>
          </a:p>
          <a:p>
            <a:pPr lvl="1"/>
            <a:r>
              <a:rPr lang="en-US"/>
              <a:t>UV light exposure</a:t>
            </a:r>
          </a:p>
          <a:p>
            <a:pPr lvl="1"/>
            <a:r>
              <a:rPr lang="en-US"/>
              <a:t>Drought/salt stress</a:t>
            </a:r>
          </a:p>
        </p:txBody>
      </p:sp>
    </p:spTree>
    <p:extLst>
      <p:ext uri="{BB962C8B-B14F-4D97-AF65-F5344CB8AC3E}">
        <p14:creationId xmlns:p14="http://schemas.microsoft.com/office/powerpoint/2010/main" val="97674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2537-3414-437D-901A-4C4C8E38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Species of interest</a:t>
            </a:r>
          </a:p>
        </p:txBody>
      </p:sp>
      <p:pic>
        <p:nvPicPr>
          <p:cNvPr id="18" name="Content Placeholder 17" descr="A close up of a plant&#10;&#10;Description automatically generated">
            <a:extLst>
              <a:ext uri="{FF2B5EF4-FFF2-40B4-BE49-F238E27FC236}">
                <a16:creationId xmlns:a16="http://schemas.microsoft.com/office/drawing/2014/main" id="{A4726E91-879C-4F03-A767-00AD25398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99" y="1829417"/>
            <a:ext cx="2350144" cy="1762608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5D7195E-5701-4B8A-9AD7-B79A10808618}"/>
              </a:ext>
            </a:extLst>
          </p:cNvPr>
          <p:cNvGrpSpPr/>
          <p:nvPr/>
        </p:nvGrpSpPr>
        <p:grpSpPr>
          <a:xfrm>
            <a:off x="838200" y="4202097"/>
            <a:ext cx="2789588" cy="2082920"/>
            <a:chOff x="4865796" y="3020557"/>
            <a:chExt cx="1668065" cy="12455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DD3A8-F8DD-47AC-AC81-B26A09D5E4DD}"/>
                </a:ext>
              </a:extLst>
            </p:cNvPr>
            <p:cNvSpPr txBox="1"/>
            <p:nvPr/>
          </p:nvSpPr>
          <p:spPr>
            <a:xfrm>
              <a:off x="5371164" y="4081043"/>
              <a:ext cx="699387" cy="185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>
                  <a:latin typeface="Arial" panose="020B0604020202020204" pitchFamily="34" charset="0"/>
                  <a:cs typeface="Arial" panose="020B0604020202020204" pitchFamily="34" charset="0"/>
                </a:rPr>
                <a:t>S. racemosa</a:t>
              </a:r>
            </a:p>
          </p:txBody>
        </p:sp>
        <p:pic>
          <p:nvPicPr>
            <p:cNvPr id="6" name="Picture 5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A66855E0-E309-474C-8416-8E40D4860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193D6A-D98A-42E8-BCD0-7E9A1EBAA3BD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8" name="Picture 7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07FB71E0-F66E-4104-8D5F-8E27D8A8DB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35EB94-396F-496E-BCF9-AE3150D6D5F7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579560-EA16-4EAA-91CE-C1DF0B1EA740}"/>
              </a:ext>
            </a:extLst>
          </p:cNvPr>
          <p:cNvGrpSpPr/>
          <p:nvPr/>
        </p:nvGrpSpPr>
        <p:grpSpPr>
          <a:xfrm>
            <a:off x="1441904" y="1831531"/>
            <a:ext cx="1829603" cy="2189617"/>
            <a:chOff x="3851030" y="3520818"/>
            <a:chExt cx="945669" cy="1131750"/>
          </a:xfrm>
        </p:grpSpPr>
        <p:pic>
          <p:nvPicPr>
            <p:cNvPr id="13" name="Picture 12" descr="A piece of cake sitting on top of a green plant&#10;&#10;Description automatically generated">
              <a:extLst>
                <a:ext uri="{FF2B5EF4-FFF2-40B4-BE49-F238E27FC236}">
                  <a16:creationId xmlns:a16="http://schemas.microsoft.com/office/drawing/2014/main" id="{405E8286-62F0-4CD1-B0F4-0968FC86C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6" r="8876"/>
            <a:stretch/>
          </p:blipFill>
          <p:spPr>
            <a:xfrm>
              <a:off x="3851030" y="3520818"/>
              <a:ext cx="945669" cy="9371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025355-CCFE-4F34-A2D0-E0B667880BE2}"/>
                </a:ext>
              </a:extLst>
            </p:cNvPr>
            <p:cNvSpPr txBox="1"/>
            <p:nvPr/>
          </p:nvSpPr>
          <p:spPr>
            <a:xfrm>
              <a:off x="4040516" y="4487488"/>
              <a:ext cx="566696" cy="165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>
                  <a:latin typeface="Arial" panose="020B0604020202020204" pitchFamily="34" charset="0"/>
                  <a:cs typeface="Arial" panose="020B0604020202020204" pitchFamily="34" charset="0"/>
                </a:rPr>
                <a:t>S. leonardii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F5EA99-BFE3-4300-A66F-867A13CEC72C}"/>
              </a:ext>
            </a:extLst>
          </p:cNvPr>
          <p:cNvSpPr txBox="1"/>
          <p:nvPr/>
        </p:nvSpPr>
        <p:spPr>
          <a:xfrm>
            <a:off x="4525904" y="3674896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latin typeface="Arial" panose="020B0604020202020204" pitchFamily="34" charset="0"/>
                <a:cs typeface="Arial" panose="020B0604020202020204" pitchFamily="34" charset="0"/>
              </a:rPr>
              <a:t>S. suffretescens</a:t>
            </a:r>
          </a:p>
        </p:txBody>
      </p:sp>
      <p:pic>
        <p:nvPicPr>
          <p:cNvPr id="22" name="Picture 21" descr="A vase of flowers on a table&#10;&#10;Description automatically generated">
            <a:extLst>
              <a:ext uri="{FF2B5EF4-FFF2-40B4-BE49-F238E27FC236}">
                <a16:creationId xmlns:a16="http://schemas.microsoft.com/office/drawing/2014/main" id="{50F66F4E-8AFA-4CAF-B724-A19ADF241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99" y="4157925"/>
            <a:ext cx="2350144" cy="17626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87880C-CE41-4CA6-B2A8-1F57C40E5B1D}"/>
              </a:ext>
            </a:extLst>
          </p:cNvPr>
          <p:cNvSpPr txBox="1"/>
          <p:nvPr/>
        </p:nvSpPr>
        <p:spPr>
          <a:xfrm>
            <a:off x="4744714" y="5991809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latin typeface="Arial" panose="020B0604020202020204" pitchFamily="34" charset="0"/>
                <a:cs typeface="Arial" panose="020B0604020202020204" pitchFamily="34" charset="0"/>
              </a:rPr>
              <a:t>S. wrightii</a:t>
            </a:r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2DEBDB-BFD5-4B1E-BB6A-8F3C4695B1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0"/>
          <a:stretch/>
        </p:blipFill>
        <p:spPr>
          <a:xfrm>
            <a:off x="7022330" y="3813396"/>
            <a:ext cx="4044810" cy="3008509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249ED3-E6AE-4085-AAC9-7480D9E905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1" r="1929"/>
          <a:stretch/>
        </p:blipFill>
        <p:spPr>
          <a:xfrm>
            <a:off x="11115441" y="836987"/>
            <a:ext cx="950599" cy="4081259"/>
          </a:xfrm>
          <a:prstGeom prst="rect">
            <a:avLst/>
          </a:prstGeom>
        </p:spPr>
      </p:pic>
      <p:pic>
        <p:nvPicPr>
          <p:cNvPr id="30" name="Picture 29" descr="A close up of a map&#10;&#10;Description automatically generated">
            <a:extLst>
              <a:ext uri="{FF2B5EF4-FFF2-40B4-BE49-F238E27FC236}">
                <a16:creationId xmlns:a16="http://schemas.microsoft.com/office/drawing/2014/main" id="{CF53B61E-1AAB-45D9-93A5-D332EF1E64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74"/>
          <a:stretch/>
        </p:blipFill>
        <p:spPr>
          <a:xfrm>
            <a:off x="7022330" y="130252"/>
            <a:ext cx="4046956" cy="1811587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3AA33-D260-4D06-9363-6A3BBF7F2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310"/>
          <a:stretch/>
        </p:blipFill>
        <p:spPr>
          <a:xfrm>
            <a:off x="7020183" y="1972416"/>
            <a:ext cx="4046957" cy="1810403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E6163D-4405-4033-9A82-6FF4B216C992}"/>
              </a:ext>
            </a:extLst>
          </p:cNvPr>
          <p:cNvCxnSpPr>
            <a:cxnSpLocks/>
          </p:cNvCxnSpPr>
          <p:nvPr/>
        </p:nvCxnSpPr>
        <p:spPr>
          <a:xfrm flipV="1">
            <a:off x="9168063" y="6379615"/>
            <a:ext cx="0" cy="4422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9CC5F2-98B7-4313-89A2-49C8BF435F2C}"/>
              </a:ext>
            </a:extLst>
          </p:cNvPr>
          <p:cNvCxnSpPr>
            <a:cxnSpLocks/>
          </p:cNvCxnSpPr>
          <p:nvPr/>
        </p:nvCxnSpPr>
        <p:spPr>
          <a:xfrm flipV="1">
            <a:off x="10611853" y="6379615"/>
            <a:ext cx="0" cy="4422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0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D9FF3-778C-4026-8C63-A7C08DD1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37C46-B743-4A2C-BC0D-902F7FA6C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9659"/>
          </a:xfrm>
        </p:spPr>
        <p:txBody>
          <a:bodyPr>
            <a:normAutofit/>
          </a:bodyPr>
          <a:lstStyle/>
          <a:p>
            <a:r>
              <a:rPr lang="en-US"/>
              <a:t>UV-B exposure</a:t>
            </a:r>
          </a:p>
          <a:p>
            <a:r>
              <a:rPr lang="en-US"/>
              <a:t>Drought stress</a:t>
            </a:r>
          </a:p>
          <a:p>
            <a:pPr lvl="1"/>
            <a:r>
              <a:rPr lang="en-US"/>
              <a:t>Polyethylene glycol (PEG) treatment</a:t>
            </a:r>
          </a:p>
          <a:p>
            <a:pPr lvl="1"/>
            <a:r>
              <a:rPr lang="en-US"/>
              <a:t>NaCl</a:t>
            </a:r>
          </a:p>
          <a:p>
            <a:r>
              <a:rPr lang="en-US"/>
              <a:t>Stress hormone treatment</a:t>
            </a:r>
          </a:p>
          <a:p>
            <a:pPr lvl="1"/>
            <a:r>
              <a:rPr lang="en-US"/>
              <a:t>Abscisic acid (ABA)</a:t>
            </a:r>
          </a:p>
          <a:p>
            <a:pPr lvl="1"/>
            <a:r>
              <a:rPr lang="en-US"/>
              <a:t>Jasmonic acid (JA)</a:t>
            </a:r>
          </a:p>
          <a:p>
            <a:pPr lvl="1"/>
            <a:r>
              <a:rPr lang="en-US"/>
              <a:t>Ethylene</a:t>
            </a:r>
          </a:p>
          <a:p>
            <a:r>
              <a:rPr lang="en-US"/>
              <a:t>Photoperiod – continuous light/dark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/>
              <a:t>Other variables to consider – plant organ and growth stage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0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56BC3-9B04-4209-88F4-F26DEEF6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7677-5792-445C-9DE0-33B65FAA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Grow plants in soil, on solid media, or callus/root cultutre in liquid media</a:t>
            </a:r>
          </a:p>
          <a:p>
            <a:r>
              <a:rPr lang="en-US"/>
              <a:t>Expose to environmental stress</a:t>
            </a:r>
          </a:p>
          <a:p>
            <a:r>
              <a:rPr lang="en-US"/>
              <a:t>Harvest tissue from roots/shoots/leaves/flowers and extract flavonoids</a:t>
            </a:r>
          </a:p>
          <a:p>
            <a:r>
              <a:rPr lang="en-US"/>
              <a:t>Measure flavonoid concentrations in HPLC</a:t>
            </a:r>
          </a:p>
          <a:p>
            <a:r>
              <a:rPr lang="en-US"/>
              <a:t>Report promising species, and optimal growing conditions to maximize flavonoid accumulation</a:t>
            </a:r>
          </a:p>
        </p:txBody>
      </p:sp>
    </p:spTree>
    <p:extLst>
      <p:ext uri="{BB962C8B-B14F-4D97-AF65-F5344CB8AC3E}">
        <p14:creationId xmlns:p14="http://schemas.microsoft.com/office/powerpoint/2010/main" val="140202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F355-3916-4DC0-A3B4-88D40F6E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UV-B signaling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9B483-443A-4341-8DFE-E0E774BBA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6032" cy="4351338"/>
          </a:xfrm>
        </p:spPr>
        <p:txBody>
          <a:bodyPr/>
          <a:lstStyle/>
          <a:p>
            <a:r>
              <a:rPr lang="en-US" i="1"/>
              <a:t>UVR8</a:t>
            </a:r>
            <a:r>
              <a:rPr lang="en-US"/>
              <a:t> signaling is repressed by a negative feedback loop with </a:t>
            </a:r>
            <a:r>
              <a:rPr lang="en-US" i="1"/>
              <a:t>RUP2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1AE63C7-FB26-4B62-A48A-541CCA634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95" y="681037"/>
            <a:ext cx="5108200" cy="565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E0937-827F-43EB-B026-B985590BBEF8}"/>
              </a:ext>
            </a:extLst>
          </p:cNvPr>
          <p:cNvSpPr txBox="1"/>
          <p:nvPr/>
        </p:nvSpPr>
        <p:spPr>
          <a:xfrm>
            <a:off x="10333032" y="6258090"/>
            <a:ext cx="1336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Liao et al., 2020</a:t>
            </a:r>
          </a:p>
        </p:txBody>
      </p:sp>
    </p:spTree>
    <p:extLst>
      <p:ext uri="{BB962C8B-B14F-4D97-AF65-F5344CB8AC3E}">
        <p14:creationId xmlns:p14="http://schemas.microsoft.com/office/powerpoint/2010/main" val="86901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0852-940E-4BC1-82E6-17AC114E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UV-B signaling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9C610-C3BF-4693-A1E3-6A2D641F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50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Determine if </a:t>
            </a:r>
            <a:r>
              <a:rPr lang="en-US" i="1"/>
              <a:t>Scutellaria </a:t>
            </a:r>
            <a:r>
              <a:rPr lang="en-US"/>
              <a:t>displays similar UV-B acclimation phenotype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Find </a:t>
            </a:r>
            <a:r>
              <a:rPr lang="en-US" i="1"/>
              <a:t>UVR8</a:t>
            </a:r>
            <a:r>
              <a:rPr lang="en-US"/>
              <a:t> homolog in </a:t>
            </a:r>
            <a:r>
              <a:rPr lang="en-US" i="1"/>
              <a:t>Scutellaria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Determine if </a:t>
            </a:r>
            <a:r>
              <a:rPr lang="en-US" i="1"/>
              <a:t>UVR8-like </a:t>
            </a:r>
            <a:r>
              <a:rPr lang="en-US"/>
              <a:t>transcription factor regulates flavonoid biosynthesis – ChIP-Seq, cis-element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CoIP assay @ various times after UV-B exposure to find </a:t>
            </a:r>
            <a:r>
              <a:rPr lang="en-US" i="1"/>
              <a:t>UVR8-like</a:t>
            </a:r>
            <a:r>
              <a:rPr lang="en-US"/>
              <a:t> protein-protein interactions</a:t>
            </a:r>
          </a:p>
          <a:p>
            <a:pPr marL="514350" indent="-514350">
              <a:buFont typeface="+mj-lt"/>
              <a:buAutoNum type="arabicPeriod"/>
            </a:pPr>
            <a:endParaRPr lang="en-US" i="1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85C68EA-23C8-428F-BD60-590E5AF1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95" y="1328486"/>
            <a:ext cx="40767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FFB84-BFB6-433F-8143-D0147727856E}"/>
              </a:ext>
            </a:extLst>
          </p:cNvPr>
          <p:cNvSpPr txBox="1"/>
          <p:nvPr/>
        </p:nvSpPr>
        <p:spPr>
          <a:xfrm>
            <a:off x="10333032" y="6258090"/>
            <a:ext cx="1336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Liao et al., 2020</a:t>
            </a:r>
          </a:p>
        </p:txBody>
      </p:sp>
    </p:spTree>
    <p:extLst>
      <p:ext uri="{BB962C8B-B14F-4D97-AF65-F5344CB8AC3E}">
        <p14:creationId xmlns:p14="http://schemas.microsoft.com/office/powerpoint/2010/main" val="3947828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330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USP Proposal – Optimizing medicinal flavonoid accumulation in Scutellaria</vt:lpstr>
      <vt:lpstr>Background</vt:lpstr>
      <vt:lpstr>Background</vt:lpstr>
      <vt:lpstr>Goals</vt:lpstr>
      <vt:lpstr>Species of interest</vt:lpstr>
      <vt:lpstr>Environmental variables</vt:lpstr>
      <vt:lpstr>Overview of methods</vt:lpstr>
      <vt:lpstr>UV-B signaling</vt:lpstr>
      <vt:lpstr>UV-B signaling</vt:lpstr>
      <vt:lpstr>UV-B signaling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14</cp:revision>
  <dcterms:created xsi:type="dcterms:W3CDTF">2020-10-06T15:09:40Z</dcterms:created>
  <dcterms:modified xsi:type="dcterms:W3CDTF">2020-10-06T17:36:26Z</dcterms:modified>
</cp:coreProperties>
</file>